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325" r:id="rId5"/>
    <p:sldId id="326" r:id="rId6"/>
    <p:sldId id="32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29" r:id="rId15"/>
    <p:sldId id="267" r:id="rId16"/>
    <p:sldId id="330" r:id="rId17"/>
    <p:sldId id="270" r:id="rId18"/>
    <p:sldId id="271" r:id="rId19"/>
    <p:sldId id="272" r:id="rId20"/>
    <p:sldId id="273" r:id="rId21"/>
    <p:sldId id="274" r:id="rId22"/>
    <p:sldId id="276" r:id="rId23"/>
    <p:sldId id="287" r:id="rId24"/>
    <p:sldId id="277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56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5300BEE3-E4DD-4C9A-A898-4FC5F6ED1C45}"/>
    <pc:docChg chg="modSld">
      <pc:chgData name="Thomas Noordeloos" userId="df9f46e9-7760-4f6a-814f-9e8180d7b46a" providerId="ADAL" clId="{5300BEE3-E4DD-4C9A-A898-4FC5F6ED1C45}" dt="2023-12-20T09:03:46.016" v="3" actId="108"/>
      <pc:docMkLst>
        <pc:docMk/>
      </pc:docMkLst>
      <pc:sldChg chg="modSp mod">
        <pc:chgData name="Thomas Noordeloos" userId="df9f46e9-7760-4f6a-814f-9e8180d7b46a" providerId="ADAL" clId="{5300BEE3-E4DD-4C9A-A898-4FC5F6ED1C45}" dt="2023-12-20T09:03:46.016" v="3" actId="108"/>
        <pc:sldMkLst>
          <pc:docMk/>
          <pc:sldMk cId="237676987" sldId="331"/>
        </pc:sldMkLst>
        <pc:graphicFrameChg chg="mod modGraphic">
          <ac:chgData name="Thomas Noordeloos" userId="df9f46e9-7760-4f6a-814f-9e8180d7b46a" providerId="ADAL" clId="{5300BEE3-E4DD-4C9A-A898-4FC5F6ED1C45}" dt="2023-12-20T09:03:46.016" v="3" actId="108"/>
          <ac:graphicFrameMkLst>
            <pc:docMk/>
            <pc:sldMk cId="237676987" sldId="331"/>
            <ac:graphicFrameMk id="7" creationId="{E301E4D4-09EB-42FE-AC70-36D3DFBAE62B}"/>
          </ac:graphicFrameMkLst>
        </pc:graphicFrameChg>
      </pc:sldChg>
    </pc:docChg>
  </pc:docChgLst>
  <pc:docChgLst>
    <pc:chgData name="Thomas Noordeloos" userId="df9f46e9-7760-4f6a-814f-9e8180d7b46a" providerId="ADAL" clId="{5E6DA357-4ACF-4F8F-A02C-DA9C4203D15A}"/>
    <pc:docChg chg="delSld modSld delMainMaster">
      <pc:chgData name="Thomas Noordeloos" userId="df9f46e9-7760-4f6a-814f-9e8180d7b46a" providerId="ADAL" clId="{5E6DA357-4ACF-4F8F-A02C-DA9C4203D15A}" dt="2024-09-17T17:24:35.168" v="4" actId="47"/>
      <pc:docMkLst>
        <pc:docMk/>
      </pc:docMkLst>
      <pc:sldChg chg="modSp del mod">
        <pc:chgData name="Thomas Noordeloos" userId="df9f46e9-7760-4f6a-814f-9e8180d7b46a" providerId="ADAL" clId="{5E6DA357-4ACF-4F8F-A02C-DA9C4203D15A}" dt="2024-09-17T17:24:35.168" v="4" actId="47"/>
        <pc:sldMkLst>
          <pc:docMk/>
          <pc:sldMk cId="237676987" sldId="331"/>
        </pc:sldMkLst>
        <pc:spChg chg="mod">
          <ac:chgData name="Thomas Noordeloos" userId="df9f46e9-7760-4f6a-814f-9e8180d7b46a" providerId="ADAL" clId="{5E6DA357-4ACF-4F8F-A02C-DA9C4203D15A}" dt="2024-09-17T17:24:25.082" v="3" actId="20577"/>
          <ac:spMkLst>
            <pc:docMk/>
            <pc:sldMk cId="237676987" sldId="331"/>
            <ac:spMk id="6" creationId="{81B96BA2-902A-4078-8942-E8A2417A9A29}"/>
          </ac:spMkLst>
        </pc:spChg>
      </pc:sldChg>
      <pc:sldMasterChg chg="del delSldLayout">
        <pc:chgData name="Thomas Noordeloos" userId="df9f46e9-7760-4f6a-814f-9e8180d7b46a" providerId="ADAL" clId="{5E6DA357-4ACF-4F8F-A02C-DA9C4203D15A}" dt="2024-09-17T17:24:35.168" v="4" actId="47"/>
        <pc:sldMasterMkLst>
          <pc:docMk/>
          <pc:sldMasterMk cId="310746466" sldId="2147483693"/>
        </pc:sldMasterMkLst>
        <pc:sldLayoutChg chg="del">
          <pc:chgData name="Thomas Noordeloos" userId="df9f46e9-7760-4f6a-814f-9e8180d7b46a" providerId="ADAL" clId="{5E6DA357-4ACF-4F8F-A02C-DA9C4203D15A}" dt="2024-09-17T17:24:35.168" v="4" actId="47"/>
          <pc:sldLayoutMkLst>
            <pc:docMk/>
            <pc:sldMasterMk cId="310746466" sldId="2147483693"/>
            <pc:sldLayoutMk cId="2998502286" sldId="2147483694"/>
          </pc:sldLayoutMkLst>
        </pc:sldLayoutChg>
        <pc:sldLayoutChg chg="del">
          <pc:chgData name="Thomas Noordeloos" userId="df9f46e9-7760-4f6a-814f-9e8180d7b46a" providerId="ADAL" clId="{5E6DA357-4ACF-4F8F-A02C-DA9C4203D15A}" dt="2024-09-17T17:24:35.168" v="4" actId="47"/>
          <pc:sldLayoutMkLst>
            <pc:docMk/>
            <pc:sldMasterMk cId="310746466" sldId="2147483693"/>
            <pc:sldLayoutMk cId="3086267823" sldId="2147483695"/>
          </pc:sldLayoutMkLst>
        </pc:sldLayoutChg>
        <pc:sldLayoutChg chg="del">
          <pc:chgData name="Thomas Noordeloos" userId="df9f46e9-7760-4f6a-814f-9e8180d7b46a" providerId="ADAL" clId="{5E6DA357-4ACF-4F8F-A02C-DA9C4203D15A}" dt="2024-09-17T17:24:35.168" v="4" actId="47"/>
          <pc:sldLayoutMkLst>
            <pc:docMk/>
            <pc:sldMasterMk cId="310746466" sldId="2147483693"/>
            <pc:sldLayoutMk cId="1820913692" sldId="2147483696"/>
          </pc:sldLayoutMkLst>
        </pc:sldLayoutChg>
        <pc:sldLayoutChg chg="del">
          <pc:chgData name="Thomas Noordeloos" userId="df9f46e9-7760-4f6a-814f-9e8180d7b46a" providerId="ADAL" clId="{5E6DA357-4ACF-4F8F-A02C-DA9C4203D15A}" dt="2024-09-17T17:24:35.168" v="4" actId="47"/>
          <pc:sldLayoutMkLst>
            <pc:docMk/>
            <pc:sldMasterMk cId="310746466" sldId="2147483693"/>
            <pc:sldLayoutMk cId="106594628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17-9-2024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17-9-2024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17-9-2024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17-9-2024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17-9-2024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52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17-9-2024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17-9-2024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17-9-2024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2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6227" b="14051"/>
          <a:stretch/>
        </p:blipFill>
        <p:spPr>
          <a:xfrm>
            <a:off x="1524000" y="1994535"/>
            <a:ext cx="7508644" cy="44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naar kostensoort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1428750"/>
            <a:ext cx="5018616" cy="5010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menselijke arbeid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diensten van derden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Voorraadkosten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Transportkosten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Promotiekosten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Huisvestingskosten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de grond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Huurkosten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duurzame bedrijfsmiddelen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Afschrijvingskosten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Complementaire 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2" descr="Afbeeldingsresultaat voor inventaris en voor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7" y="1428750"/>
            <a:ext cx="3113035" cy="45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vaste (constante) en variabele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27064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Constante/Vaste kosten: veranderen NIET als de productie veranderd.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Variabele kosten: veranderen WEL als de productie veranderd.</a:t>
            </a:r>
          </a:p>
        </p:txBody>
      </p:sp>
      <p:pic>
        <p:nvPicPr>
          <p:cNvPr id="1026" name="Picture 2" descr="Afbeeldingsresultaat voor evenementen lo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645315"/>
            <a:ext cx="3756025" cy="25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at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645315"/>
            <a:ext cx="4168775" cy="24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4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directe en indirecte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Directe kosten: kosten die toe te wijzen zijn aan één product of dienst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Indirecte kosten: kosten die niet voor één product of één dienst worden gemaakt, maar voor alle producten en/of diensten van een onderneming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 descr="Afbeeldingsresultaat voor auto met onder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53" y="3963050"/>
            <a:ext cx="4075203" cy="20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auto's in een h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6" y="4291409"/>
            <a:ext cx="2435805" cy="1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524000" y="660160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Begroten en budgetteren</a:t>
            </a:r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1219200" y="2057399"/>
            <a:ext cx="10607739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	</a:t>
            </a:r>
            <a:endParaRPr lang="nl-NL" sz="2400" dirty="0"/>
          </a:p>
          <a:p>
            <a:pPr marL="457200" lvl="1" indent="0">
              <a:buNone/>
            </a:pPr>
            <a:r>
              <a:rPr lang="nl-NL" sz="3200" b="1" dirty="0">
                <a:ea typeface="+mj-ea"/>
                <a:cs typeface="+mj-cs"/>
              </a:rPr>
              <a:t>Exploitatie</a:t>
            </a:r>
            <a:r>
              <a:rPr lang="nl-NL" sz="3200" b="1" u="sng" dirty="0">
                <a:ea typeface="+mj-ea"/>
                <a:cs typeface="+mj-cs"/>
              </a:rPr>
              <a:t>begroting</a:t>
            </a:r>
            <a:r>
              <a:rPr lang="nl-NL" sz="3200" b="1" dirty="0">
                <a:ea typeface="+mj-ea"/>
                <a:cs typeface="+mj-cs"/>
              </a:rPr>
              <a:t> / </a:t>
            </a:r>
            <a:r>
              <a:rPr lang="nl-NL" sz="3200" b="1" dirty="0"/>
              <a:t>exploitatie</a:t>
            </a:r>
            <a:r>
              <a:rPr lang="nl-NL" sz="3200" b="1" u="sng" dirty="0"/>
              <a:t>overzicht</a:t>
            </a:r>
            <a:r>
              <a:rPr lang="nl-NL" sz="3200" b="1" dirty="0"/>
              <a:t> </a:t>
            </a:r>
            <a:endParaRPr lang="nl-NL" sz="3200" b="1" dirty="0">
              <a:ea typeface="+mj-ea"/>
              <a:cs typeface="+mj-cs"/>
            </a:endParaRPr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r>
              <a:rPr lang="nl-NL" dirty="0"/>
              <a:t>Een ondernemer wil graag weten of zij winst (of verlies) maakt in een periode</a:t>
            </a:r>
          </a:p>
          <a:p>
            <a:pPr lvl="1" eaLnBrk="1" hangingPunct="1"/>
            <a:endParaRPr lang="nl-NL" dirty="0"/>
          </a:p>
          <a:p>
            <a:pPr lvl="1" eaLnBrk="1" hangingPunct="1"/>
            <a:r>
              <a:rPr lang="nl-NL" dirty="0"/>
              <a:t>Twee soorten winst: brutowinst en nettowinst</a:t>
            </a:r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lvl="1" eaLnBrk="1" hangingPunct="1"/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/>
            <a:endParaRPr lang="nl-NL" sz="1400" b="1" dirty="0"/>
          </a:p>
          <a:p>
            <a:pPr lvl="2" eaLnBrk="1" hangingPunct="1"/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93071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497949" y="69854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r>
              <a:rPr lang="nl-NL" sz="2800" i="1" dirty="0"/>
              <a:t>(</a:t>
            </a:r>
            <a:endParaRPr lang="nl-NL" sz="2000" i="1" dirty="0"/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497949" y="1836863"/>
            <a:ext cx="10515600" cy="43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Overzicht dat inzichtelijk maakt of je verlies of winst maakt (excl. btw)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srgbClr val="0070C0"/>
                </a:solidFill>
              </a:rPr>
              <a:t>begroting</a:t>
            </a:r>
            <a:r>
              <a:rPr lang="nl-NL" dirty="0"/>
              <a:t> </a:t>
            </a:r>
          </a:p>
          <a:p>
            <a:r>
              <a:rPr lang="nl-NL" dirty="0"/>
              <a:t>Exploitatie</a:t>
            </a:r>
            <a:r>
              <a:rPr lang="nl-NL" i="1" dirty="0">
                <a:solidFill>
                  <a:srgbClr val="0070C0"/>
                </a:solidFill>
              </a:rPr>
              <a:t>overzicht</a:t>
            </a:r>
            <a:r>
              <a:rPr lang="nl-NL" i="1" dirty="0"/>
              <a:t> </a:t>
            </a:r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prstClr val="black"/>
                </a:solidFill>
              </a:rPr>
              <a:t>budget</a:t>
            </a:r>
            <a:r>
              <a:rPr lang="nl-NL" dirty="0">
                <a:solidFill>
                  <a:prstClr val="black"/>
                </a:solidFill>
              </a:rPr>
              <a:t> (taakstellend karakter)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 descr="Afbeeldingsresultaat voor winst ver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95" y="3700497"/>
            <a:ext cx="2458957" cy="2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0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3540468" y="16724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51446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b="71517"/>
          <a:stretch/>
        </p:blipFill>
        <p:spPr>
          <a:xfrm>
            <a:off x="2063079" y="2977697"/>
            <a:ext cx="8065841" cy="2416855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/>
        </p:nvSpPr>
        <p:spPr bwMode="auto">
          <a:xfrm>
            <a:off x="838200" y="1463448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86951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98447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28" y="2839283"/>
            <a:ext cx="7561943" cy="23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69226"/>
            <a:ext cx="6638925" cy="42672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7" y="4850304"/>
            <a:ext cx="6555971" cy="15671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9059"/>
          <a:stretch/>
        </p:blipFill>
        <p:spPr>
          <a:xfrm>
            <a:off x="1524000" y="1769226"/>
            <a:ext cx="6638925" cy="302721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3E640EB-9F76-72AA-646A-BF43654542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/>
          <a:stretch/>
        </p:blipFill>
        <p:spPr>
          <a:xfrm>
            <a:off x="8122674" y="1887166"/>
            <a:ext cx="3943075" cy="16203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8376E7-F938-1B5D-E5BA-4AD3D22AC8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264" b="14595"/>
          <a:stretch/>
        </p:blipFill>
        <p:spPr>
          <a:xfrm>
            <a:off x="5697240" y="3788030"/>
            <a:ext cx="6368509" cy="7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5140668" y="16343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405" y="3363480"/>
            <a:ext cx="8596668" cy="80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405" y="4041344"/>
            <a:ext cx="4927263" cy="186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 flipV="1">
            <a:off x="374073" y="3150524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414221" y="5577685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75644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05" y="2082006"/>
            <a:ext cx="8220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4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/>
              <a:t>Brutowinst als % van de Inkoopwaarde van de omzet (IWO)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125.000,-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       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6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/>
              <a:t>Brutowinst als % van de omzet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125.000,-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6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</a:t>
            </a:r>
          </a:p>
          <a:p>
            <a:pPr marL="0" indent="0">
              <a:buNone/>
            </a:pPr>
            <a:r>
              <a:rPr lang="nl-NL" sz="2400" dirty="0"/>
              <a:t>Brutowinst als % van de omzet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348.798,-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72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</a:t>
            </a:r>
            <a:endParaRPr lang="nl-NL" sz="2400" dirty="0"/>
          </a:p>
          <a:p>
            <a:pPr marL="0" indent="0">
              <a:buNone/>
            </a:pPr>
            <a:r>
              <a:rPr lang="nl-NL" sz="4000" dirty="0"/>
              <a:t>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€ 74.525,-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€ 35,772,-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0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Inkoopwaarde van de omzet (IWO)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€ 123.175,-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98.540,-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122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€ 157.300,-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82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€ 4.500,-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620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5819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/>
              <a:t>Financieel management - </a:t>
            </a:r>
            <a:r>
              <a:rPr lang="nl-NL" sz="4000" i="1" dirty="0"/>
              <a:t>Herhaling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91" y="2377586"/>
            <a:ext cx="3240348" cy="35608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639" y="2159567"/>
            <a:ext cx="4864208" cy="44239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753" y="2730744"/>
            <a:ext cx="5536358" cy="22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2756756"/>
            <a:ext cx="5261463" cy="40701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Belasting toegevoegde waarde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38" y="2756756"/>
            <a:ext cx="4938344" cy="409868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81174" y="2147627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Inkoopproces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69905" y="2152754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Verkoopproces</a:t>
            </a:r>
          </a:p>
        </p:txBody>
      </p:sp>
    </p:spTree>
    <p:extLst>
      <p:ext uri="{BB962C8B-B14F-4D97-AF65-F5344CB8AC3E}">
        <p14:creationId xmlns:p14="http://schemas.microsoft.com/office/powerpoint/2010/main" val="1769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Belasting toegevoegde waarde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62366" y="2827842"/>
            <a:ext cx="3843008" cy="379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i="1" dirty="0">
                <a:solidFill>
                  <a:schemeClr val="tx1"/>
                </a:solidFill>
              </a:rPr>
              <a:t>Btw-tarieven</a:t>
            </a:r>
          </a:p>
          <a:p>
            <a:pPr algn="l"/>
            <a:endParaRPr lang="nl-NL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07476"/>
              </p:ext>
            </p:extLst>
          </p:nvPr>
        </p:nvGraphicFramePr>
        <p:xfrm>
          <a:off x="2047875" y="3445117"/>
          <a:ext cx="9365796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087">
                  <a:extLst>
                    <a:ext uri="{9D8B030D-6E8A-4147-A177-3AD203B41FA5}">
                      <a16:colId xmlns:a16="http://schemas.microsoft.com/office/drawing/2014/main" val="1281642109"/>
                    </a:ext>
                  </a:extLst>
                </a:gridCol>
                <a:gridCol w="2818551">
                  <a:extLst>
                    <a:ext uri="{9D8B030D-6E8A-4147-A177-3AD203B41FA5}">
                      <a16:colId xmlns:a16="http://schemas.microsoft.com/office/drawing/2014/main" val="236362889"/>
                    </a:ext>
                  </a:extLst>
                </a:gridCol>
                <a:gridCol w="5596158">
                  <a:extLst>
                    <a:ext uri="{9D8B030D-6E8A-4147-A177-3AD203B41FA5}">
                      <a16:colId xmlns:a16="http://schemas.microsoft.com/office/drawing/2014/main" val="264798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21%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Algemeen</a:t>
                      </a:r>
                      <a:r>
                        <a:rPr lang="nl-NL" sz="1400" b="1" baseline="0" dirty="0">
                          <a:solidFill>
                            <a:srgbClr val="000000"/>
                          </a:solidFill>
                        </a:rPr>
                        <a:t> of basistarief</a:t>
                      </a:r>
                      <a:endParaRPr lang="nl-NL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die niet vrijgesteld zijn, en die niet onder het 9%- of 0%-tarief vallen.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30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Verlaagd tarief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Voedingsmiddelen, water, agrarische goederen, geneesmiddelen, kunst en boeken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124718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0%-tarief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Goederen die je exporteert, visvangst,</a:t>
                      </a:r>
                      <a:r>
                        <a:rPr lang="nl-NL" sz="1400" b="1" baseline="0" dirty="0">
                          <a:solidFill>
                            <a:srgbClr val="000000"/>
                          </a:solidFill>
                        </a:rPr>
                        <a:t> accijnsgoederen</a:t>
                      </a:r>
                      <a:endParaRPr lang="nl-NL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09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4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Kosten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428030-638A-4C55-BF9F-509CA546E319}"/>
              </a:ext>
            </a:extLst>
          </p:cNvPr>
          <p:cNvSpPr txBox="1">
            <a:spLocks/>
          </p:cNvSpPr>
          <p:nvPr/>
        </p:nvSpPr>
        <p:spPr bwMode="auto">
          <a:xfrm>
            <a:off x="838200" y="2363377"/>
            <a:ext cx="10515600" cy="7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solidFill>
                  <a:srgbClr val="002060"/>
                </a:solidFill>
              </a:rPr>
              <a:t>KOSTEN ~ UITGAVEN</a:t>
            </a:r>
          </a:p>
        </p:txBody>
      </p:sp>
      <p:pic>
        <p:nvPicPr>
          <p:cNvPr id="2050" name="Picture 2" descr="Afbeeldingsresultaat voor kosten uitg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78" y="3109546"/>
            <a:ext cx="7630844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2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Kosten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41ED05-EB58-4BC2-AEDF-7192D9617423}"/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394</TotalTime>
  <Words>627</Words>
  <Application>Microsoft Office PowerPoint</Application>
  <PresentationFormat>Breedbeeld</PresentationFormat>
  <Paragraphs>223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Trebuchet MS</vt:lpstr>
      <vt:lpstr>Wingdings 3</vt:lpstr>
      <vt:lpstr>Yuverta</vt:lpstr>
      <vt:lpstr>Beroepsproeve Adviseur duurzame leefomgeving</vt:lpstr>
      <vt:lpstr>Beroepsproeve Adviseur duurzame leefomgeving</vt:lpstr>
      <vt:lpstr>Beroepsproeve Adviseur duurzame leefomgeving</vt:lpstr>
      <vt:lpstr>Beroepsproeve Adviseur duurzame leefomgeving</vt:lpstr>
      <vt:lpstr>Financieel management - Herhaling</vt:lpstr>
      <vt:lpstr>Financieel management - Herhaling Belasting toegevoegde waarde</vt:lpstr>
      <vt:lpstr>Financieel management - Herhaling Belasting toegevoegde waarde</vt:lpstr>
      <vt:lpstr>Financieel management - Herhaling Kosten</vt:lpstr>
      <vt:lpstr>Financieel management - Herhaling Kosten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Thomas Noordeloos</cp:lastModifiedBy>
  <cp:revision>31</cp:revision>
  <dcterms:created xsi:type="dcterms:W3CDTF">2021-03-01T11:59:21Z</dcterms:created>
  <dcterms:modified xsi:type="dcterms:W3CDTF">2024-09-17T17:24:46Z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